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avi" ContentType="video/avi"/>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85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5C5564-DC50-4B3E-B706-D68080A5DD7D}" type="datetimeFigureOut">
              <a:rPr lang="en-US" smtClean="0"/>
              <a:t>11/27/2011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929CA0-1CF6-4ADA-9D32-EA7862C9806C}" type="slidenum">
              <a:rPr lang="en-US" smtClean="0"/>
              <a:t>‹#›</a:t>
            </a:fld>
            <a:endParaRPr lang="en-US"/>
          </a:p>
        </p:txBody>
      </p:sp>
    </p:spTree>
    <p:extLst>
      <p:ext uri="{BB962C8B-B14F-4D97-AF65-F5344CB8AC3E}">
        <p14:creationId xmlns:p14="http://schemas.microsoft.com/office/powerpoint/2010/main" val="3211831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986D44C-B464-4FC8-8F14-15A0383644E9}" type="slidenum">
              <a:rPr lang="en-US" sz="1200"/>
              <a:pPr eaLnBrk="1" hangingPunct="1"/>
              <a:t>1</a:t>
            </a:fld>
            <a:endParaRPr lang="en-US" sz="120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sz="1100" smtClean="0">
                <a:latin typeface="Arial" charset="0"/>
              </a:rPr>
              <a:t>For Babies, Crying Is Communicating </a:t>
            </a:r>
          </a:p>
          <a:p>
            <a:pPr lvl="1" eaLnBrk="1" hangingPunct="1"/>
            <a:r>
              <a:rPr lang="en-US" sz="1100" smtClean="0">
                <a:latin typeface="Arial" charset="0"/>
              </a:rPr>
              <a:t>Crying is the most important way babies have of communicating their needs. Babies don't have spoken words to tell us what they need or like or feel. Instead, they have a language all their own. Feet-kicking, hand-waving, head-turning, and different kinds of cries are the "words." Since adults speak a different language, it can be tricky at erst to figure out what a crying baby is saying. Dealing with a crying infant is most upsetting when you can't understand what your baby needs or can't make the crying stop. However, with observation, patience, and the experience of trying different things, you can learn a lot about what your baby is saying with his cries. </a:t>
            </a:r>
          </a:p>
          <a:p>
            <a:pPr lvl="1" eaLnBrk="1" hangingPunct="1"/>
            <a:r>
              <a:rPr lang="en-US" sz="1100" smtClean="0">
                <a:latin typeface="Arial" charset="0"/>
              </a:rPr>
              <a:t>Infants cry some of the time. Some infants cry very little while others cry a great deal. Some are easy to calm, while others can be more dificult to soothe. Some babies cry very intensely while others whimper. Babies may differ in how they cry, but why they cry is almost always for the same general reason: they need something. Babies cry when they are hungry or sick. They cry when they feel uncomfortable, like when they are wet or too hot or too cold. Babies cry if they are lonely, bored, or tired, and when they are in pain. You can learn to recognize many of these cries and give the baby prompt attention. </a:t>
            </a:r>
          </a:p>
          <a:p>
            <a:pPr lvl="1" eaLnBrk="1" hangingPunct="1"/>
            <a:r>
              <a:rPr lang="en-US" sz="1100" smtClean="0">
                <a:latin typeface="Arial" charset="0"/>
              </a:rPr>
              <a:t>Situations make it harder for you to understand what the baby is trying to tell you. For example, the cries of a baby who was born several months too early are sometimes harder to figure out than those of full-term babies. A baby who is sick may have a cry that is harder to understand than the cry of a healthy baby. Still, even in these circumstances, you can learn to understand what the baby needs.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1B11CEF-C5A5-4587-882B-DB68B98B6948}"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43AB33E-C380-449D-92A4-58749795EFB0}"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B11CEF-C5A5-4587-882B-DB68B98B6948}"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AB33E-C380-449D-92A4-58749795EF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B11CEF-C5A5-4587-882B-DB68B98B6948}"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AB33E-C380-449D-92A4-58749795EF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B11CEF-C5A5-4587-882B-DB68B98B6948}"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AB33E-C380-449D-92A4-58749795EF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1B11CEF-C5A5-4587-882B-DB68B98B6948}" type="datetimeFigureOut">
              <a:rPr lang="en-US" smtClean="0"/>
              <a:t>11/27/2011</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AB33E-C380-449D-92A4-58749795EFB0}"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B11CEF-C5A5-4587-882B-DB68B98B6948}" type="datetimeFigureOut">
              <a:rPr lang="en-US" smtClean="0"/>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AB33E-C380-449D-92A4-58749795EF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1B11CEF-C5A5-4587-882B-DB68B98B6948}" type="datetimeFigureOut">
              <a:rPr lang="en-US" smtClean="0"/>
              <a:t>11/27/2011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3AB33E-C380-449D-92A4-58749795EF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B11CEF-C5A5-4587-882B-DB68B98B6948}" type="datetimeFigureOut">
              <a:rPr lang="en-US" smtClean="0"/>
              <a:t>11/27/2011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3AB33E-C380-449D-92A4-58749795EF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1B11CEF-C5A5-4587-882B-DB68B98B6948}" type="datetimeFigureOut">
              <a:rPr lang="en-US" smtClean="0"/>
              <a:t>11/27/2011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3AB33E-C380-449D-92A4-58749795EF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B11CEF-C5A5-4587-882B-DB68B98B6948}" type="datetimeFigureOut">
              <a:rPr lang="en-US" smtClean="0"/>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AB33E-C380-449D-92A4-58749795EFB0}"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A1B11CEF-C5A5-4587-882B-DB68B98B6948}" type="datetimeFigureOut">
              <a:rPr lang="en-US" smtClean="0"/>
              <a:t>11/27/2011</a:t>
            </a:fld>
            <a:endParaRPr lang="en-US"/>
          </a:p>
        </p:txBody>
      </p:sp>
      <p:sp>
        <p:nvSpPr>
          <p:cNvPr id="7" name="Slide Number Placeholder 6"/>
          <p:cNvSpPr>
            <a:spLocks noGrp="1"/>
          </p:cNvSpPr>
          <p:nvPr>
            <p:ph type="sldNum" sz="quarter" idx="12"/>
          </p:nvPr>
        </p:nvSpPr>
        <p:spPr/>
        <p:txBody>
          <a:bodyPr/>
          <a:lstStyle/>
          <a:p>
            <a:fld id="{143AB33E-C380-449D-92A4-58749795EFB0}"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1B11CEF-C5A5-4587-882B-DB68B98B6948}" type="datetimeFigureOut">
              <a:rPr lang="en-US" smtClean="0"/>
              <a:t>11/27/2011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43AB33E-C380-449D-92A4-58749795EFB0}"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hyperlink" Target="http://acclaimimages.com/_gallery/_pages/0017-0309-1021-0602.html" TargetMode="External"/><Relationship Id="rId5" Type="http://schemas.openxmlformats.org/officeDocument/2006/relationships/hyperlink" Target="http://acclaimimages.com/_gallery/_pages/0017-0306-0304-0650.html" TargetMode="External"/><Relationship Id="rId4"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1143000" y="152400"/>
            <a:ext cx="0" cy="6477000"/>
          </a:xfrm>
          <a:prstGeom prst="line">
            <a:avLst/>
          </a:prstGeom>
          <a:noFill/>
          <a:ln w="9525">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9" name="Line 3"/>
          <p:cNvSpPr>
            <a:spLocks noChangeShapeType="1"/>
          </p:cNvSpPr>
          <p:nvPr/>
        </p:nvSpPr>
        <p:spPr bwMode="auto">
          <a:xfrm>
            <a:off x="304800" y="1066800"/>
            <a:ext cx="8610600" cy="0"/>
          </a:xfrm>
          <a:prstGeom prst="line">
            <a:avLst/>
          </a:prstGeom>
          <a:noFill/>
          <a:ln w="9525">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0" name="Text Box 6"/>
          <p:cNvSpPr txBox="1">
            <a:spLocks noChangeArrowheads="1"/>
          </p:cNvSpPr>
          <p:nvPr/>
        </p:nvSpPr>
        <p:spPr bwMode="auto">
          <a:xfrm>
            <a:off x="1600200" y="304800"/>
            <a:ext cx="7162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en-US" sz="3600" b="1">
                <a:latin typeface="Arial" charset="0"/>
              </a:rPr>
              <a:t>Language Development</a:t>
            </a:r>
          </a:p>
        </p:txBody>
      </p:sp>
      <p:sp>
        <p:nvSpPr>
          <p:cNvPr id="4101" name="Text Box 7"/>
          <p:cNvSpPr txBox="1">
            <a:spLocks noChangeArrowheads="1"/>
          </p:cNvSpPr>
          <p:nvPr/>
        </p:nvSpPr>
        <p:spPr bwMode="auto">
          <a:xfrm>
            <a:off x="1447800" y="3048000"/>
            <a:ext cx="7239000" cy="335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endParaRPr lang="en-US" sz="2800">
              <a:latin typeface="Arial" charset="0"/>
            </a:endParaRPr>
          </a:p>
          <a:p>
            <a:pPr algn="ctr" eaLnBrk="1" hangingPunct="1">
              <a:spcBef>
                <a:spcPct val="50000"/>
              </a:spcBef>
            </a:pPr>
            <a:r>
              <a:rPr lang="en-US" sz="2800" b="1" i="1">
                <a:latin typeface="Arial" charset="0"/>
              </a:rPr>
              <a:t>“An infant’s cry is the baby’s first use of language. The Cry begins as a reflex and emerges as a major means of communicating discomfort and distress.”</a:t>
            </a:r>
            <a:r>
              <a:rPr lang="en-US" sz="2800">
                <a:latin typeface="Arial" charset="0"/>
              </a:rPr>
              <a:t> </a:t>
            </a:r>
          </a:p>
          <a:p>
            <a:pPr algn="ctr" eaLnBrk="1" hangingPunct="1">
              <a:spcBef>
                <a:spcPct val="50000"/>
              </a:spcBef>
            </a:pPr>
            <a:endParaRPr lang="en-US" sz="2000">
              <a:latin typeface="Arial" charset="0"/>
            </a:endParaRPr>
          </a:p>
          <a:p>
            <a:pPr algn="ctr" eaLnBrk="1" hangingPunct="1">
              <a:spcBef>
                <a:spcPct val="50000"/>
              </a:spcBef>
            </a:pPr>
            <a:r>
              <a:rPr lang="en-US" sz="2000">
                <a:latin typeface="Arial" charset="0"/>
              </a:rPr>
              <a:t>(Widerstrom,A.H., Mowder,B.A., &amp; Sandall, S.R.) </a:t>
            </a:r>
          </a:p>
        </p:txBody>
      </p:sp>
      <p:sp>
        <p:nvSpPr>
          <p:cNvPr id="4102" name="Rectangle 19"/>
          <p:cNvSpPr>
            <a:spLocks noChangeArrowheads="1"/>
          </p:cNvSpPr>
          <p:nvPr/>
        </p:nvSpPr>
        <p:spPr bwMode="auto">
          <a:xfrm>
            <a:off x="1588" y="302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4103" name="Group 23"/>
          <p:cNvGrpSpPr>
            <a:grpSpLocks/>
          </p:cNvGrpSpPr>
          <p:nvPr/>
        </p:nvGrpSpPr>
        <p:grpSpPr bwMode="auto">
          <a:xfrm>
            <a:off x="304800" y="3025775"/>
            <a:ext cx="8535988" cy="808038"/>
            <a:chOff x="0" y="0"/>
            <a:chExt cx="5377" cy="509"/>
          </a:xfrm>
        </p:grpSpPr>
        <p:sp>
          <p:nvSpPr>
            <p:cNvPr id="4109" name="Rectangle 20"/>
            <p:cNvSpPr>
              <a:spLocks noChangeArrowheads="1"/>
            </p:cNvSpPr>
            <p:nvPr/>
          </p:nvSpPr>
          <p:spPr bwMode="auto">
            <a:xfrm>
              <a:off x="0" y="0"/>
              <a:ext cx="369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110" name="Rectangle 21"/>
            <p:cNvSpPr>
              <a:spLocks noChangeArrowheads="1"/>
            </p:cNvSpPr>
            <p:nvPr/>
          </p:nvSpPr>
          <p:spPr bwMode="auto">
            <a:xfrm>
              <a:off x="0" y="0"/>
              <a:ext cx="5377" cy="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sz="700">
                  <a:solidFill>
                    <a:srgbClr val="222222"/>
                  </a:solidFill>
                  <a:latin typeface="Verdana" pitchFamily="34" charset="0"/>
                  <a:hlinkClick r:id="rId5"/>
                </a:rPr>
                <a:t>  </a:t>
              </a:r>
              <a:r>
                <a:rPr lang="en-US" sz="4700">
                  <a:solidFill>
                    <a:srgbClr val="222222"/>
                  </a:solidFill>
                  <a:latin typeface="Verdana" pitchFamily="34" charset="0"/>
                </a:rPr>
                <a:t> </a:t>
              </a:r>
              <a:r>
                <a:rPr lang="en-US" sz="700">
                  <a:solidFill>
                    <a:srgbClr val="222222"/>
                  </a:solidFill>
                  <a:latin typeface="Verdana" pitchFamily="34" charset="0"/>
                </a:rPr>
                <a:t>                                   </a:t>
              </a:r>
            </a:p>
          </p:txBody>
        </p:sp>
      </p:grpSp>
      <p:sp>
        <p:nvSpPr>
          <p:cNvPr id="4105" name="Rectangle 24"/>
          <p:cNvSpPr>
            <a:spLocks noChangeArrowheads="1"/>
          </p:cNvSpPr>
          <p:nvPr/>
        </p:nvSpPr>
        <p:spPr bwMode="auto">
          <a:xfrm>
            <a:off x="1588" y="3017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4106" name="Group 28"/>
          <p:cNvGrpSpPr>
            <a:grpSpLocks/>
          </p:cNvGrpSpPr>
          <p:nvPr/>
        </p:nvGrpSpPr>
        <p:grpSpPr bwMode="auto">
          <a:xfrm>
            <a:off x="304800" y="3017838"/>
            <a:ext cx="8535988" cy="823912"/>
            <a:chOff x="0" y="0"/>
            <a:chExt cx="5377" cy="519"/>
          </a:xfrm>
        </p:grpSpPr>
        <p:sp>
          <p:nvSpPr>
            <p:cNvPr id="4107" name="Rectangle 25"/>
            <p:cNvSpPr>
              <a:spLocks noChangeArrowheads="1"/>
            </p:cNvSpPr>
            <p:nvPr/>
          </p:nvSpPr>
          <p:spPr bwMode="auto">
            <a:xfrm>
              <a:off x="0" y="0"/>
              <a:ext cx="369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4108" name="Rectangle 26"/>
            <p:cNvSpPr>
              <a:spLocks noChangeArrowheads="1"/>
            </p:cNvSpPr>
            <p:nvPr/>
          </p:nvSpPr>
          <p:spPr bwMode="auto">
            <a:xfrm>
              <a:off x="0" y="0"/>
              <a:ext cx="5377"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sz="700">
                  <a:solidFill>
                    <a:srgbClr val="222222"/>
                  </a:solidFill>
                  <a:latin typeface="Verdana" pitchFamily="34" charset="0"/>
                  <a:hlinkClick r:id="rId6"/>
                </a:rPr>
                <a:t>  </a:t>
              </a:r>
              <a:r>
                <a:rPr lang="en-US" sz="4800">
                  <a:solidFill>
                    <a:srgbClr val="222222"/>
                  </a:solidFill>
                  <a:latin typeface="Verdana" pitchFamily="34" charset="0"/>
                </a:rPr>
                <a:t> </a:t>
              </a:r>
              <a:r>
                <a:rPr lang="en-US" sz="700">
                  <a:solidFill>
                    <a:srgbClr val="222222"/>
                  </a:solidFill>
                  <a:latin typeface="Verdana" pitchFamily="34" charset="0"/>
                </a:rPr>
                <a:t>                                   </a:t>
              </a:r>
            </a:p>
          </p:txBody>
        </p:sp>
      </p:grpSp>
      <p:pic>
        <p:nvPicPr>
          <p:cNvPr id="2" name="My Baby - 2 weeks old Crying.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2324100" y="906705"/>
            <a:ext cx="4838700" cy="26746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26</TotalTime>
  <Words>396</Words>
  <Application>Microsoft Office PowerPoint</Application>
  <PresentationFormat>On-screen Show (4:3)</PresentationFormat>
  <Paragraphs>12</Paragraphs>
  <Slides>1</Slides>
  <Notes>1</Notes>
  <HiddenSlides>0</HiddenSlides>
  <MMClips>1</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Apothecary</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dc:creator>
  <cp:lastModifiedBy>Patricia</cp:lastModifiedBy>
  <cp:revision>5</cp:revision>
  <dcterms:created xsi:type="dcterms:W3CDTF">2011-11-27T12:33:26Z</dcterms:created>
  <dcterms:modified xsi:type="dcterms:W3CDTF">2011-11-27T12:59:55Z</dcterms:modified>
</cp:coreProperties>
</file>